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40" d="100"/>
          <a:sy n="40" d="100"/>
        </p:scale>
        <p:origin x="-1122" y="-19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6764ECF0-5491-4D14-90DE-F136D57ABD69}" type="datetimeFigureOut">
              <a:rPr lang="ru-RU" smtClean="0"/>
              <a:pPr/>
              <a:t>23.11.2021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512B1FA-8F55-4245-BAEB-78DCFCB26EEC}"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764ECF0-5491-4D14-90DE-F136D57ABD69}" type="datetimeFigureOut">
              <a:rPr lang="ru-RU" smtClean="0"/>
              <a:pPr/>
              <a:t>23.11.2021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512B1FA-8F55-4245-BAEB-78DCFCB26EEC}"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764ECF0-5491-4D14-90DE-F136D57ABD69}" type="datetimeFigureOut">
              <a:rPr lang="ru-RU" smtClean="0"/>
              <a:pPr/>
              <a:t>23.11.2021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512B1FA-8F55-4245-BAEB-78DCFCB26EEC}"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764ECF0-5491-4D14-90DE-F136D57ABD69}" type="datetimeFigureOut">
              <a:rPr lang="ru-RU" smtClean="0"/>
              <a:pPr/>
              <a:t>23.11.2021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512B1FA-8F55-4245-BAEB-78DCFCB26EEC}"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6764ECF0-5491-4D14-90DE-F136D57ABD69}" type="datetimeFigureOut">
              <a:rPr lang="ru-RU" smtClean="0"/>
              <a:pPr/>
              <a:t>23.11.2021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512B1FA-8F55-4245-BAEB-78DCFCB26EEC}"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6764ECF0-5491-4D14-90DE-F136D57ABD69}" type="datetimeFigureOut">
              <a:rPr lang="ru-RU" smtClean="0"/>
              <a:pPr/>
              <a:t>23.11.2021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512B1FA-8F55-4245-BAEB-78DCFCB26EEC}"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6764ECF0-5491-4D14-90DE-F136D57ABD69}" type="datetimeFigureOut">
              <a:rPr lang="ru-RU" smtClean="0"/>
              <a:pPr/>
              <a:t>23.11.2021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512B1FA-8F55-4245-BAEB-78DCFCB26EEC}"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6764ECF0-5491-4D14-90DE-F136D57ABD69}" type="datetimeFigureOut">
              <a:rPr lang="ru-RU" smtClean="0"/>
              <a:pPr/>
              <a:t>23.11.2021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512B1FA-8F55-4245-BAEB-78DCFCB26EEC}"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764ECF0-5491-4D14-90DE-F136D57ABD69}" type="datetimeFigureOut">
              <a:rPr lang="ru-RU" smtClean="0"/>
              <a:pPr/>
              <a:t>23.11.2021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512B1FA-8F55-4245-BAEB-78DCFCB26EEC}"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764ECF0-5491-4D14-90DE-F136D57ABD69}" type="datetimeFigureOut">
              <a:rPr lang="ru-RU" smtClean="0"/>
              <a:pPr/>
              <a:t>23.11.2021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512B1FA-8F55-4245-BAEB-78DCFCB26EEC}"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764ECF0-5491-4D14-90DE-F136D57ABD69}" type="datetimeFigureOut">
              <a:rPr lang="ru-RU" smtClean="0"/>
              <a:pPr/>
              <a:t>23.11.2021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512B1FA-8F55-4245-BAEB-78DCFCB26EEC}"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764ECF0-5491-4D14-90DE-F136D57ABD69}" type="datetimeFigureOut">
              <a:rPr lang="ru-RU" smtClean="0"/>
              <a:pPr/>
              <a:t>23.11.2021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12B1FA-8F55-4245-BAEB-78DCFCB26EEC}"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electric-tolk.ru/voprosy-electricu/" TargetMode="External"/><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file:///C:\Users\AsusPc\Documents\media\image29.jpeg" TargetMode="External"/><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electric-tolk.ru/chem-otlichaetsya-nol-ot-nul/" TargetMode="External"/><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2571704" y="785794"/>
            <a:ext cx="6572296" cy="1661993"/>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Л</a:t>
            </a:r>
            <a:r>
              <a:rPr kumimoji="0" lang="ru-RU" sz="2800" b="1" i="0" u="none" strike="noStrike" cap="none" normalizeH="0" baseline="0" dirty="0" smtClean="0" bmk="">
                <a:ln>
                  <a:noFill/>
                </a:ln>
                <a:solidFill>
                  <a:schemeClr val="tx1"/>
                </a:solidFill>
                <a:effectLst/>
                <a:latin typeface="Arial" pitchFamily="34" charset="0"/>
                <a:ea typeface="Times New Roman" pitchFamily="18" charset="0"/>
                <a:cs typeface="Arial" pitchFamily="34" charset="0"/>
              </a:rPr>
              <a:t>екция № 5</a:t>
            </a:r>
            <a:endParaRPr kumimoji="0" lang="ru-RU" sz="28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Тема: «Осветительные </a:t>
            </a:r>
            <a:r>
              <a:rPr kumimoji="0" lang="ru-RU" sz="2800" b="1"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электроустановочные</a:t>
            </a:r>
            <a:r>
              <a:rPr kumimoji="0" lang="ru-RU" sz="28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устройства</a:t>
            </a: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ru-RU"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8193" name="Picture 1" descr="image21"/>
          <p:cNvPicPr>
            <a:picLocks noChangeAspect="1" noChangeArrowheads="1"/>
          </p:cNvPicPr>
          <p:nvPr/>
        </p:nvPicPr>
        <p:blipFill>
          <a:blip r:embed="rId2"/>
          <a:srcRect/>
          <a:stretch>
            <a:fillRect/>
          </a:stretch>
        </p:blipFill>
        <p:spPr bwMode="auto">
          <a:xfrm>
            <a:off x="0" y="0"/>
            <a:ext cx="2551151" cy="2543172"/>
          </a:xfrm>
          <a:prstGeom prst="rect">
            <a:avLst/>
          </a:prstGeom>
          <a:noFill/>
        </p:spPr>
      </p:pic>
      <p:sp>
        <p:nvSpPr>
          <p:cNvPr id="8195" name="Rectangle 3"/>
          <p:cNvSpPr>
            <a:spLocks noChangeArrowheads="1"/>
          </p:cNvSpPr>
          <p:nvPr/>
        </p:nvSpPr>
        <p:spPr bwMode="auto">
          <a:xfrm>
            <a:off x="0" y="2714620"/>
            <a:ext cx="9144000" cy="4832092"/>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Осветительные </a:t>
            </a:r>
            <a:r>
              <a:rPr kumimoji="0" lang="ru-RU" sz="28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электроустановочные</a:t>
            </a: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устройства служат для присоединения источников света к электрической сети. Управления этими источниками обеспечения требуемых режимов работы освещения, определяемых окружающими условиями, например характером производства.</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К наиболее распространенным осветительным </a:t>
            </a:r>
            <a:r>
              <a:rPr kumimoji="0" lang="ru-RU" sz="28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электроустановочным</a:t>
            </a: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устройствам относятся патроны, выключатели, переключатели штепсельные розетки с вилками и стартерные устройства для пуска люминесцентных ламп.</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58847"/>
            <a:ext cx="9144000" cy="6124754"/>
          </a:xfrm>
          <a:prstGeom prst="rect">
            <a:avLst/>
          </a:prstGeom>
        </p:spPr>
        <p:txBody>
          <a:bodyPr wrap="square">
            <a:spAutoFit/>
          </a:bodyPr>
          <a:lstStyle/>
          <a:p>
            <a:r>
              <a:rPr lang="ru-RU" sz="2800" dirty="0"/>
              <a:t>Наличие в выключателе нескольких клавишей делает возможным на одной панели выполнять коммутацию, к примеру, разных осветительных приборов, светильника совместно с жалюзи, нескольких лампочек прибора (люстры и пр.). При этом каждая кнопка обеспечивает управление несколькими </a:t>
            </a:r>
            <a:r>
              <a:rPr lang="ru-RU" sz="2800" dirty="0" smtClean="0"/>
              <a:t>потребителями.</a:t>
            </a:r>
            <a:endParaRPr lang="ru-RU" sz="2800" dirty="0"/>
          </a:p>
          <a:p>
            <a:r>
              <a:rPr lang="ru-RU" sz="2800" dirty="0"/>
              <a:t>Кнопочный коммутирующий механизм, который одним нажатием включает свет, а вторым - его выключает. Только выключатель высокого качества способен замкнуть либо разомкнуть цепь вне зависимости от того, какая часть кнопки будет нажата (данное свойство со временем сохраняется). Выключатели от известных производителей могут выдерживать около 60 000 циклов включения-выключения (период службы доходит до 20-25 лет).</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357166"/>
            <a:ext cx="9144000" cy="4401205"/>
          </a:xfrm>
          <a:prstGeom prst="rect">
            <a:avLst/>
          </a:prstGeom>
        </p:spPr>
        <p:txBody>
          <a:bodyPr wrap="square">
            <a:spAutoFit/>
          </a:bodyPr>
          <a:lstStyle/>
          <a:p>
            <a:r>
              <a:rPr lang="ru-RU" sz="2800" dirty="0"/>
              <a:t>Предусматривается в выключателях и подсветка, которая бывает нескольких разновидностей: подсветка для нахождения элемента в темноте (лампочка горит при разомкнутой цепи) и функциональная подсветка (сигнализирует о замкнутой цепи). Подсветка, как правило, производится с помощью вмонтированных в клавишу светодиодов. При этом возможна мягкая подсветка фрагмента клавиши, контура клавиши либо самой клавиши. Число цветов подсветки, как правило, 2-3, но может доходить и до 5.</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2"/>
          <p:cNvSpPr txBox="1">
            <a:spLocks noChangeArrowheads="1"/>
          </p:cNvSpPr>
          <p:nvPr/>
        </p:nvSpPr>
        <p:spPr bwMode="auto">
          <a:xfrm>
            <a:off x="142875" y="457200"/>
            <a:ext cx="1573213" cy="123825"/>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000" b="0" i="1" u="none" strike="noStrike" cap="none" normalizeH="0" baseline="30000" smtClean="0">
                <a:ln>
                  <a:noFill/>
                </a:ln>
                <a:solidFill>
                  <a:srgbClr val="FFFFFF"/>
                </a:solidFill>
                <a:effectLst/>
                <a:latin typeface="Courier New" pitchFamily="49" charset="0"/>
                <a:ea typeface="Courier New" pitchFamily="49" charset="0"/>
                <a:cs typeface="Courier New" pitchFamily="49" charset="0"/>
              </a:rPr>
              <a:t>г</a:t>
            </a:r>
            <a:r>
              <a:rPr kumimoji="0" lang="ru-RU" sz="1000" b="0" i="0" u="none" strike="noStrike" cap="none" normalizeH="0" baseline="0" smtClean="0">
                <a:ln>
                  <a:noFill/>
                </a:ln>
                <a:solidFill>
                  <a:schemeClr val="tx1"/>
                </a:solidFill>
                <a:effectLst/>
                <a:latin typeface="Courier New" pitchFamily="49" charset="0"/>
                <a:ea typeface="Courier New" pitchFamily="49" charset="0"/>
                <a:cs typeface="Courier New" pitchFamily="49" charset="0"/>
              </a:rPr>
              <a:t> о</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pic>
        <p:nvPicPr>
          <p:cNvPr id="4097" name="Picture 1" descr="image27"/>
          <p:cNvPicPr>
            <a:picLocks noChangeAspect="1" noChangeArrowheads="1"/>
          </p:cNvPicPr>
          <p:nvPr/>
        </p:nvPicPr>
        <p:blipFill>
          <a:blip r:embed="rId2"/>
          <a:srcRect/>
          <a:stretch>
            <a:fillRect/>
          </a:stretch>
        </p:blipFill>
        <p:spPr bwMode="auto">
          <a:xfrm>
            <a:off x="0" y="0"/>
            <a:ext cx="2451340" cy="1328726"/>
          </a:xfrm>
          <a:prstGeom prst="rect">
            <a:avLst/>
          </a:prstGeom>
          <a:noFill/>
        </p:spPr>
      </p:pic>
      <p:sp>
        <p:nvSpPr>
          <p:cNvPr id="4101" name="Rectangle 5"/>
          <p:cNvSpPr>
            <a:spLocks noChangeArrowheads="1"/>
          </p:cNvSpPr>
          <p:nvPr/>
        </p:nvSpPr>
        <p:spPr bwMode="auto">
          <a:xfrm>
            <a:off x="2428860" y="0"/>
            <a:ext cx="6715140" cy="1200329"/>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tab pos="895350" algn="l"/>
              </a:tabLst>
            </a:pPr>
            <a:r>
              <a:rPr kumimoji="0" lang="ru-RU" sz="2400" b="1" i="0" u="none" strike="noStrike" cap="none" normalizeH="0" baseline="0" dirty="0" err="1" smtClean="0" bmk="">
                <a:ln>
                  <a:noFill/>
                </a:ln>
                <a:solidFill>
                  <a:schemeClr val="tx1"/>
                </a:solidFill>
                <a:effectLst/>
                <a:latin typeface="Arial" pitchFamily="34" charset="0"/>
                <a:ea typeface="Times New Roman" pitchFamily="18" charset="0"/>
                <a:cs typeface="Arial" pitchFamily="34" charset="0"/>
              </a:rPr>
              <a:t>Электроустановочные</a:t>
            </a:r>
            <a:r>
              <a:rPr kumimoji="0" lang="ru-RU" sz="2400" b="1" i="0" u="none" strike="noStrike" cap="none" normalizeH="0" baseline="0" dirty="0" smtClean="0" bmk="">
                <a:ln>
                  <a:noFill/>
                </a:ln>
                <a:solidFill>
                  <a:schemeClr val="tx1"/>
                </a:solidFill>
                <a:effectLst/>
                <a:latin typeface="Arial" pitchFamily="34" charset="0"/>
                <a:ea typeface="Times New Roman" pitchFamily="18" charset="0"/>
                <a:cs typeface="Arial" pitchFamily="34" charset="0"/>
              </a:rPr>
              <a:t> изделия — переключатели (проходные</a:t>
            </a:r>
            <a:endParaRPr kumimoji="0" lang="ru-RU" sz="2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895350" algn="l"/>
              </a:tabLst>
            </a:pPr>
            <a:r>
              <a:rPr kumimoji="0" lang="ru-RU" sz="2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выключатели)</a:t>
            </a:r>
            <a:endParaRPr kumimoji="0" lang="ru-RU" sz="2400" b="1" i="0" u="none" strike="noStrike" cap="none" normalizeH="0" baseline="0" dirty="0" smtClean="0">
              <a:ln>
                <a:noFill/>
              </a:ln>
              <a:solidFill>
                <a:schemeClr val="tx1"/>
              </a:solidFill>
              <a:effectLst/>
              <a:latin typeface="Arial" pitchFamily="34" charset="0"/>
              <a:cs typeface="Arial" pitchFamily="34" charset="0"/>
            </a:endParaRPr>
          </a:p>
        </p:txBody>
      </p:sp>
      <p:sp>
        <p:nvSpPr>
          <p:cNvPr id="4102" name="Rectangle 6"/>
          <p:cNvSpPr>
            <a:spLocks noChangeArrowheads="1"/>
          </p:cNvSpPr>
          <p:nvPr/>
        </p:nvSpPr>
        <p:spPr bwMode="auto">
          <a:xfrm>
            <a:off x="0" y="1164134"/>
            <a:ext cx="9144000" cy="5693866"/>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Устройства зажигают и гасят свет с различных мест (с двух и более), что особо актуально во время перемещения, к примеру, по просторным коридорам, холлам либо комнатам. Первый переключатель на входе зажигает свет, а второй на выходе его гасит. Для длинного коридора переключатель можно установить возле каждой из многочисленных дверей.</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Переключатели и выключатели, как правило, рассчитаны на 10 А. Но стоит помнить, что от ламп разного типа</a:t>
            </a: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hlinkClick r:id="rId3"/>
              </a:rPr>
              <a:t> нагрузка </a:t>
            </a: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разная. Допустимое количество ламп, которые можно «повесить» на один выключатель, определяется по специальным таблицам.</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rot="10800000" flipV="1">
            <a:off x="2714612" y="323165"/>
            <a:ext cx="6429388" cy="1107996"/>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57200" marR="0" lvl="1" indent="0" algn="l" defTabSz="914400" rtl="0" eaLnBrk="1" fontAlgn="base" latinLnBrk="0" hangingPunct="1">
              <a:lnSpc>
                <a:spcPct val="100000"/>
              </a:lnSpc>
              <a:spcBef>
                <a:spcPct val="0"/>
              </a:spcBef>
              <a:spcAft>
                <a:spcPct val="0"/>
              </a:spcAft>
              <a:buClr>
                <a:srgbClr val="000000"/>
              </a:buClr>
              <a:buSzPct val="100000"/>
              <a:buFontTx/>
              <a:buAutoNum type="arabicPeriod"/>
              <a:tabLst>
                <a:tab pos="895350" algn="l"/>
              </a:tabLst>
            </a:pPr>
            <a:r>
              <a:rPr kumimoji="0" lang="ru-RU" sz="2400" b="1"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Э</a:t>
            </a:r>
            <a:r>
              <a:rPr kumimoji="0" lang="ru-RU" sz="2400" b="1" i="0" u="none" strike="noStrike" cap="none" normalizeH="0" baseline="0" dirty="0" err="1" smtClean="0" bmk="">
                <a:ln>
                  <a:noFill/>
                </a:ln>
                <a:solidFill>
                  <a:schemeClr val="tx1"/>
                </a:solidFill>
                <a:effectLst/>
                <a:latin typeface="Arial" pitchFamily="34" charset="0"/>
                <a:ea typeface="Times New Roman" pitchFamily="18" charset="0"/>
                <a:cs typeface="Arial" pitchFamily="34" charset="0"/>
              </a:rPr>
              <a:t>лектроустановочные</a:t>
            </a:r>
            <a:r>
              <a:rPr kumimoji="0" lang="ru-RU" sz="2400" b="1" i="0" u="none" strike="noStrike" cap="none" normalizeH="0" baseline="0" dirty="0" smtClean="0" bmk="">
                <a:ln>
                  <a:noFill/>
                </a:ln>
                <a:solidFill>
                  <a:schemeClr val="tx1"/>
                </a:solidFill>
                <a:effectLst/>
                <a:latin typeface="Arial" pitchFamily="34" charset="0"/>
                <a:ea typeface="Times New Roman" pitchFamily="18" charset="0"/>
                <a:cs typeface="Arial" pitchFamily="34" charset="0"/>
              </a:rPr>
              <a:t> изделия — </a:t>
            </a:r>
            <a:r>
              <a:rPr kumimoji="0" lang="ru-RU" sz="2400" b="1" i="0" u="none" strike="noStrike" cap="none" normalizeH="0" baseline="0" dirty="0" err="1" smtClean="0" bmk="">
                <a:ln>
                  <a:noFill/>
                </a:ln>
                <a:solidFill>
                  <a:schemeClr val="tx1"/>
                </a:solidFill>
                <a:effectLst/>
                <a:latin typeface="Arial" pitchFamily="34" charset="0"/>
                <a:ea typeface="Times New Roman" pitchFamily="18" charset="0"/>
                <a:cs typeface="Arial" pitchFamily="34" charset="0"/>
              </a:rPr>
              <a:t>диммеры</a:t>
            </a:r>
            <a:r>
              <a:rPr kumimoji="0" lang="ru-RU" sz="2400" b="1" i="0" u="none" strike="noStrike" cap="none" normalizeH="0" baseline="0" dirty="0" smtClean="0" bmk="">
                <a:ln>
                  <a:noFill/>
                </a:ln>
                <a:solidFill>
                  <a:schemeClr val="tx1"/>
                </a:solidFill>
                <a:effectLst/>
                <a:latin typeface="Arial" pitchFamily="34" charset="0"/>
                <a:ea typeface="Times New Roman" pitchFamily="18" charset="0"/>
                <a:cs typeface="Arial" pitchFamily="34" charset="0"/>
              </a:rPr>
              <a:t> (</a:t>
            </a:r>
            <a:r>
              <a:rPr kumimoji="0" lang="ru-RU" sz="2400" b="1" i="0" u="none" strike="noStrike" cap="none" normalizeH="0" baseline="0" dirty="0" err="1" smtClean="0" bmk="">
                <a:ln>
                  <a:noFill/>
                </a:ln>
                <a:solidFill>
                  <a:schemeClr val="tx1"/>
                </a:solidFill>
                <a:effectLst/>
                <a:latin typeface="Arial" pitchFamily="34" charset="0"/>
                <a:ea typeface="Times New Roman" pitchFamily="18" charset="0"/>
                <a:cs typeface="Arial" pitchFamily="34" charset="0"/>
              </a:rPr>
              <a:t>светорегуляторы</a:t>
            </a:r>
            <a:r>
              <a:rPr kumimoji="0" lang="ru-RU" sz="2400" b="1" i="0" u="none" strike="noStrike" cap="none" normalizeH="0" baseline="0" dirty="0" smtClean="0" bmk="">
                <a:ln>
                  <a:noFill/>
                </a:ln>
                <a:solidFill>
                  <a:schemeClr val="tx1"/>
                </a:solidFill>
                <a:effectLst/>
                <a:latin typeface="Arial" pitchFamily="34" charset="0"/>
                <a:ea typeface="Times New Roman" pitchFamily="18" charset="0"/>
                <a:cs typeface="Arial" pitchFamily="34" charset="0"/>
              </a:rPr>
              <a:t>)</a:t>
            </a:r>
            <a:endParaRPr kumimoji="0" lang="ru-RU" sz="24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895350" algn="l"/>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073" name="Picture 1" descr="image28"/>
          <p:cNvPicPr>
            <a:picLocks noChangeAspect="1" noChangeArrowheads="1"/>
          </p:cNvPicPr>
          <p:nvPr/>
        </p:nvPicPr>
        <p:blipFill>
          <a:blip r:embed="rId2"/>
          <a:srcRect/>
          <a:stretch>
            <a:fillRect/>
          </a:stretch>
        </p:blipFill>
        <p:spPr bwMode="auto">
          <a:xfrm>
            <a:off x="0" y="0"/>
            <a:ext cx="1920875" cy="1311275"/>
          </a:xfrm>
          <a:prstGeom prst="rect">
            <a:avLst/>
          </a:prstGeom>
          <a:noFill/>
        </p:spPr>
      </p:pic>
      <p:sp>
        <p:nvSpPr>
          <p:cNvPr id="3075" name="Rectangle 3"/>
          <p:cNvSpPr>
            <a:spLocks noChangeArrowheads="1"/>
          </p:cNvSpPr>
          <p:nvPr/>
        </p:nvSpPr>
        <p:spPr bwMode="auto">
          <a:xfrm>
            <a:off x="0" y="1500174"/>
            <a:ext cx="9144000" cy="5262979"/>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895350" algn="l"/>
              </a:tabLst>
            </a:pP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Устройства плавно увеличивают либо уменьшают яркость света. Они создают комфорт, экономят потребляемую осветительными приборами электрическую энергию и увеличивают эксплуатационный период ламп. Разграничение </a:t>
            </a:r>
            <a:r>
              <a:rPr kumimoji="0" lang="ru-RU" sz="28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светорегуляторов</a:t>
            </a: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происходит по мощности (до 3 кВт). Однако под каждый тип лампы предусматривается свой </a:t>
            </a:r>
            <a:r>
              <a:rPr kumimoji="0" lang="ru-RU" sz="28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диммер</a:t>
            </a: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(для ламп накаливания, для галогенных ламп с электронным либо обычным	трансформатором, универсальные). Люминесцентные лампы</a:t>
            </a:r>
            <a:r>
              <a:rPr lang="ru-RU" sz="2800" dirty="0" smtClean="0">
                <a:latin typeface="Arial" pitchFamily="34" charset="0"/>
                <a:ea typeface="Times New Roman" pitchFamily="18" charset="0"/>
                <a:cs typeface="Arial" pitchFamily="34" charset="0"/>
              </a:rPr>
              <a:t> </a:t>
            </a: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нуждаются в особых </a:t>
            </a:r>
            <a:r>
              <a:rPr kumimoji="0" lang="ru-RU" sz="28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диммерах</a:t>
            </a: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ru-RU" sz="2800" b="0" i="0" u="none" strike="noStrike" cap="none" normalizeH="0" baseline="0" dirty="0" smtClean="0">
              <a:ln>
                <a:noFill/>
              </a:ln>
              <a:solidFill>
                <a:srgbClr val="000000"/>
              </a:solidFill>
              <a:effectLst/>
              <a:latin typeface="Arial Unicode MS" pitchFamily="34" charset="-128"/>
              <a:ea typeface="Arial Unicode MS" pitchFamily="34" charset="-128"/>
              <a:cs typeface="Arial Unicode MS" pitchFamily="34" charset="-128"/>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9144000" cy="1815882"/>
          </a:xfrm>
          <a:prstGeom prst="rect">
            <a:avLst/>
          </a:prstGeom>
        </p:spPr>
        <p:txBody>
          <a:bodyPr wrap="square">
            <a:spAutoFit/>
          </a:bodyPr>
          <a:lstStyle/>
          <a:p>
            <a:pPr lvl="0" eaLnBrk="0" fontAlgn="base" hangingPunct="0">
              <a:spcBef>
                <a:spcPct val="0"/>
              </a:spcBef>
              <a:spcAft>
                <a:spcPct val="0"/>
              </a:spcAft>
              <a:tabLst>
                <a:tab pos="895350" algn="l"/>
              </a:tabLst>
            </a:pPr>
            <a:r>
              <a:rPr lang="ru-RU" sz="2800" dirty="0" err="1" smtClean="0">
                <a:solidFill>
                  <a:srgbClr val="000000"/>
                </a:solidFill>
                <a:ea typeface="Arial Unicode MS" pitchFamily="34" charset="-128"/>
                <a:cs typeface="Arial Unicode MS" pitchFamily="34" charset="-128"/>
              </a:rPr>
              <a:t>Диммеры</a:t>
            </a:r>
            <a:r>
              <a:rPr lang="ru-RU" sz="2800" dirty="0" smtClean="0">
                <a:solidFill>
                  <a:srgbClr val="000000"/>
                </a:solidFill>
                <a:ea typeface="Arial Unicode MS" pitchFamily="34" charset="-128"/>
                <a:cs typeface="Arial Unicode MS" pitchFamily="34" charset="-128"/>
              </a:rPr>
              <a:t> для люминесцентных и галогенных ламп изменяют частоту импульсов светильников, свет от которых становится более комфортным для человеческого глаза.</a:t>
            </a:r>
            <a:r>
              <a:rPr lang="ru-RU" sz="2800" dirty="0" smtClean="0">
                <a:cs typeface="Arial" pitchFamily="34" charset="0"/>
              </a:rPr>
              <a:t> </a:t>
            </a:r>
            <a:endParaRPr lang="ru-RU" sz="2800" dirty="0" smtClean="0">
              <a:cs typeface="Arial" pitchFamily="34" charset="0"/>
            </a:endParaRPr>
          </a:p>
        </p:txBody>
      </p:sp>
      <p:sp>
        <p:nvSpPr>
          <p:cNvPr id="5" name="Прямоугольник 4"/>
          <p:cNvSpPr/>
          <p:nvPr/>
        </p:nvSpPr>
        <p:spPr>
          <a:xfrm>
            <a:off x="0" y="1785926"/>
            <a:ext cx="9144000" cy="4832092"/>
          </a:xfrm>
          <a:prstGeom prst="rect">
            <a:avLst/>
          </a:prstGeom>
        </p:spPr>
        <p:txBody>
          <a:bodyPr wrap="square">
            <a:spAutoFit/>
          </a:bodyPr>
          <a:lstStyle/>
          <a:p>
            <a:r>
              <a:rPr lang="ru-RU" sz="2800" dirty="0" smtClean="0"/>
              <a:t>Разграничиваются </a:t>
            </a:r>
            <a:r>
              <a:rPr lang="ru-RU" sz="2800" dirty="0" err="1" smtClean="0"/>
              <a:t>светорегуляторы</a:t>
            </a:r>
            <a:r>
              <a:rPr lang="ru-RU" sz="2800" dirty="0" smtClean="0"/>
              <a:t> и в зависимости от принципа работы: сенсорные (активируются нажатием пальца, яркость определяется продолжительностью нажатия, выключаются очередным нажатием), клавишные (включаются и выключаются кратковременными нажатиями, регулируются продолжительностью удержания клавиши; допускают подключение к ним нескольких стандартных выключателей, каждый из них обеспечивает отдельное регулирование яркости света), поворотно-нажимные (включаются нажатием, а регулируются вращением кнопки) и поворотные .</a:t>
            </a:r>
            <a:endParaRPr lang="ru-RU" sz="2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2214546" y="0"/>
            <a:ext cx="6929454" cy="954107"/>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57200" marR="0" lvl="1" indent="0" algn="l" defTabSz="914400" rtl="0" eaLnBrk="1" fontAlgn="base" latinLnBrk="0" hangingPunct="1">
              <a:lnSpc>
                <a:spcPct val="100000"/>
              </a:lnSpc>
              <a:spcBef>
                <a:spcPct val="0"/>
              </a:spcBef>
              <a:spcAft>
                <a:spcPct val="0"/>
              </a:spcAft>
              <a:buClr>
                <a:srgbClr val="000000"/>
              </a:buClr>
              <a:buSzPct val="100000"/>
              <a:tabLst>
                <a:tab pos="819150" algn="l"/>
              </a:tabLst>
            </a:pP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Д</a:t>
            </a:r>
            <a:r>
              <a:rPr kumimoji="0" lang="ru-RU" sz="2800" b="0" i="0" u="none" strike="noStrike" cap="none" normalizeH="0" baseline="0" dirty="0" smtClean="0" bmk="">
                <a:ln>
                  <a:noFill/>
                </a:ln>
                <a:solidFill>
                  <a:schemeClr val="tx1"/>
                </a:solidFill>
                <a:effectLst/>
                <a:latin typeface="Arial" pitchFamily="34" charset="0"/>
                <a:ea typeface="Times New Roman" pitchFamily="18" charset="0"/>
                <a:cs typeface="Arial" pitchFamily="34" charset="0"/>
              </a:rPr>
              <a:t>ругие </a:t>
            </a:r>
            <a:r>
              <a:rPr kumimoji="0" lang="ru-RU" sz="2800" b="0" i="0" u="none" strike="noStrike" cap="none" normalizeH="0" baseline="0" dirty="0" err="1" smtClean="0" bmk="">
                <a:ln>
                  <a:noFill/>
                </a:ln>
                <a:solidFill>
                  <a:schemeClr val="tx1"/>
                </a:solidFill>
                <a:effectLst/>
                <a:latin typeface="Arial" pitchFamily="34" charset="0"/>
                <a:ea typeface="Times New Roman" pitchFamily="18" charset="0"/>
                <a:cs typeface="Arial" pitchFamily="34" charset="0"/>
              </a:rPr>
              <a:t>электроустановочные</a:t>
            </a:r>
            <a:r>
              <a:rPr kumimoji="0" lang="ru-RU" sz="2800" b="0" i="0" u="none" strike="noStrike" cap="none" normalizeH="0" baseline="0" dirty="0" smtClean="0" bmk="">
                <a:ln>
                  <a:noFill/>
                </a:ln>
                <a:solidFill>
                  <a:schemeClr val="tx1"/>
                </a:solidFill>
                <a:effectLst/>
                <a:latin typeface="Arial" pitchFamily="34" charset="0"/>
                <a:ea typeface="Times New Roman" pitchFamily="18" charset="0"/>
                <a:cs typeface="Arial" pitchFamily="34" charset="0"/>
              </a:rPr>
              <a:t> устройства</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8673" name="Picture 1" descr="C:\Users\AsusPc\Documents\media\image29.jpeg"/>
          <p:cNvPicPr>
            <a:picLocks noChangeAspect="1" noChangeArrowheads="1"/>
          </p:cNvPicPr>
          <p:nvPr/>
        </p:nvPicPr>
        <p:blipFill>
          <a:blip r:embed="rId2" r:link="rId3"/>
          <a:srcRect/>
          <a:stretch>
            <a:fillRect/>
          </a:stretch>
        </p:blipFill>
        <p:spPr bwMode="auto">
          <a:xfrm>
            <a:off x="0" y="0"/>
            <a:ext cx="1800225" cy="1352550"/>
          </a:xfrm>
          <a:prstGeom prst="rect">
            <a:avLst/>
          </a:prstGeom>
          <a:noFill/>
        </p:spPr>
      </p:pic>
      <p:sp>
        <p:nvSpPr>
          <p:cNvPr id="28675" name="Rectangle 3"/>
          <p:cNvSpPr>
            <a:spLocks noChangeArrowheads="1"/>
          </p:cNvSpPr>
          <p:nvPr/>
        </p:nvSpPr>
        <p:spPr bwMode="auto">
          <a:xfrm>
            <a:off x="0" y="1500174"/>
            <a:ext cx="9144000" cy="2677656"/>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Таймеры - это устройства, которые задают временной промежуток, к примеру, горения света. Незаменимый элемент для организации освещения лестничной клетки.</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Также следует вспомнить о датчиках технической сигнализации (утечки газа, воды).</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9144000" cy="4832092"/>
          </a:xfrm>
          <a:prstGeom prst="rect">
            <a:avLst/>
          </a:prstGeom>
        </p:spPr>
        <p:txBody>
          <a:bodyPr wrap="square">
            <a:spAutoFit/>
          </a:bodyPr>
          <a:lstStyle/>
          <a:p>
            <a:pPr lvl="0" algn="just" eaLnBrk="0" fontAlgn="base" hangingPunct="0">
              <a:spcBef>
                <a:spcPct val="0"/>
              </a:spcBef>
              <a:spcAft>
                <a:spcPct val="0"/>
              </a:spcAft>
            </a:pPr>
            <a:r>
              <a:rPr lang="ru-RU" sz="2800" dirty="0" smtClean="0">
                <a:latin typeface="Arial" pitchFamily="34" charset="0"/>
                <a:ea typeface="Times New Roman" pitchFamily="18" charset="0"/>
                <a:cs typeface="Arial" pitchFamily="34" charset="0"/>
              </a:rPr>
              <a:t>Встречаются розетки с дифференциальными (препятствуют утечке тока на «землю») и автоматическими (отключают нагрузку при перегрузке и при коротком замыкании) выключателями. Данные устройства рекомендуется использовать на кухне и в ванной: подключают к сети потенциально опасные потребители (стиральные, посудомоечные машины и пр.). В экстренном случае срабатывает автомат, который находится в непосредственной близости с электрическим прибором.</a:t>
            </a:r>
            <a:endParaRPr lang="ru-RU" sz="2800" dirty="0" smtClean="0">
              <a:latin typeface="Arial" pitchFamily="34" charset="0"/>
              <a:cs typeface="Arial"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285728"/>
            <a:ext cx="9144000" cy="3108543"/>
          </a:xfrm>
          <a:prstGeom prst="rect">
            <a:avLst/>
          </a:prstGeom>
        </p:spPr>
        <p:txBody>
          <a:bodyPr wrap="square">
            <a:spAutoFit/>
          </a:bodyPr>
          <a:lstStyle/>
          <a:p>
            <a:r>
              <a:rPr lang="ru-RU" sz="2800" dirty="0" smtClean="0"/>
              <a:t>Вопросы для самоконтроля</a:t>
            </a:r>
          </a:p>
          <a:p>
            <a:pPr lvl="0">
              <a:buFont typeface="Arial" pitchFamily="34" charset="0"/>
              <a:buChar char="•"/>
            </a:pPr>
            <a:r>
              <a:rPr lang="ru-RU" sz="2800" dirty="0" smtClean="0"/>
              <a:t>Какие патроны используются при подключении к электросети?</a:t>
            </a:r>
          </a:p>
          <a:p>
            <a:pPr lvl="0">
              <a:buFont typeface="Arial" pitchFamily="34" charset="0"/>
              <a:buChar char="•"/>
            </a:pPr>
            <a:r>
              <a:rPr lang="ru-RU" sz="2800" dirty="0" smtClean="0"/>
              <a:t>Перечислите </a:t>
            </a:r>
            <a:r>
              <a:rPr lang="ru-RU" sz="2800" dirty="0" err="1" smtClean="0"/>
              <a:t>электроустановочные</a:t>
            </a:r>
            <a:r>
              <a:rPr lang="ru-RU" sz="2800" dirty="0" smtClean="0"/>
              <a:t> изделия.</a:t>
            </a:r>
          </a:p>
          <a:p>
            <a:pPr lvl="0">
              <a:buFont typeface="Arial" pitchFamily="34" charset="0"/>
              <a:buChar char="•"/>
            </a:pPr>
            <a:r>
              <a:rPr lang="ru-RU" sz="2800" dirty="0" smtClean="0"/>
              <a:t>Какие серии розеток применяют для детских комнат?</a:t>
            </a:r>
          </a:p>
          <a:p>
            <a:pPr lvl="0">
              <a:buFont typeface="Arial" pitchFamily="34" charset="0"/>
              <a:buChar char="•"/>
            </a:pPr>
            <a:r>
              <a:rPr lang="ru-RU" sz="2800" dirty="0" smtClean="0"/>
              <a:t>Как разграничиваются </a:t>
            </a:r>
            <a:r>
              <a:rPr lang="ru-RU" sz="2800" dirty="0" err="1" smtClean="0"/>
              <a:t>светорегуляторы</a:t>
            </a:r>
            <a:r>
              <a:rPr lang="ru-RU" sz="2800" dirty="0" smtClean="0"/>
              <a:t> и в зависимости от принципа работы?</a:t>
            </a:r>
            <a:endParaRPr lang="ru-RU" sz="2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ChangeArrowheads="1"/>
          </p:cNvSpPr>
          <p:nvPr/>
        </p:nvSpPr>
        <p:spPr bwMode="auto">
          <a:xfrm>
            <a:off x="0" y="0"/>
            <a:ext cx="9144000" cy="3816429"/>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57200" marR="0" lvl="1" indent="0" algn="l" defTabSz="914400" rtl="0" eaLnBrk="1" fontAlgn="base" latinLnBrk="0" hangingPunct="1">
              <a:lnSpc>
                <a:spcPct val="100000"/>
              </a:lnSpc>
              <a:spcBef>
                <a:spcPct val="0"/>
              </a:spcBef>
              <a:spcAft>
                <a:spcPct val="0"/>
              </a:spcAft>
              <a:buClr>
                <a:srgbClr val="000000"/>
              </a:buClr>
              <a:buSzPct val="100000"/>
              <a:buFontTx/>
              <a:buAutoNum type="arabicPeriod"/>
              <a:tabLst>
                <a:tab pos="463550" algn="l"/>
              </a:tabLst>
            </a:pPr>
            <a:r>
              <a:rPr kumimoji="0" lang="ru-RU" sz="28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Э</a:t>
            </a:r>
            <a:r>
              <a:rPr kumimoji="0" lang="ru-RU" sz="2800" b="0" i="0" u="none" strike="noStrike" cap="none" normalizeH="0" baseline="0" dirty="0" err="1" smtClean="0" bmk="">
                <a:ln>
                  <a:noFill/>
                </a:ln>
                <a:solidFill>
                  <a:schemeClr val="tx1"/>
                </a:solidFill>
                <a:effectLst/>
                <a:latin typeface="Arial" pitchFamily="34" charset="0"/>
                <a:ea typeface="Times New Roman" pitchFamily="18" charset="0"/>
                <a:cs typeface="Arial" pitchFamily="34" charset="0"/>
              </a:rPr>
              <a:t>лектроустановочные</a:t>
            </a:r>
            <a:r>
              <a:rPr kumimoji="0" lang="ru-RU" sz="2800" b="0" i="0" u="none" strike="noStrike" cap="none" normalizeH="0" baseline="0" dirty="0" smtClean="0" bmk="">
                <a:ln>
                  <a:noFill/>
                </a:ln>
                <a:solidFill>
                  <a:schemeClr val="tx1"/>
                </a:solidFill>
                <a:effectLst/>
                <a:latin typeface="Arial" pitchFamily="34" charset="0"/>
                <a:ea typeface="Times New Roman" pitchFamily="18" charset="0"/>
                <a:cs typeface="Arial" pitchFamily="34" charset="0"/>
              </a:rPr>
              <a:t> изделия — патроны</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63550" algn="l"/>
              </a:tabLst>
            </a:pP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По конструкции, назначению и способу установки различают патроны:</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63550" algn="l"/>
              </a:tabLst>
            </a:pP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Подвесные;</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63550" algn="l"/>
              </a:tabLst>
            </a:pP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Арматурные с ниппелем или с </a:t>
            </a:r>
            <a:r>
              <a:rPr kumimoji="0" lang="ru-RU" sz="28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ниппелевой</a:t>
            </a: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шейкой;</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63550" algn="l"/>
              </a:tabLst>
            </a:pP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Подвесные </a:t>
            </a:r>
            <a:r>
              <a:rPr kumimoji="0" lang="ru-RU" sz="28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полугерметические</a:t>
            </a: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с металлическим ушком;</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463550" algn="l"/>
              </a:tabLst>
            </a:pP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Потолочные и стеновые.</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463550" algn="l"/>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6148" name="Rectangle 4"/>
          <p:cNvSpPr>
            <a:spLocks noChangeArrowheads="1"/>
          </p:cNvSpPr>
          <p:nvPr/>
        </p:nvSpPr>
        <p:spPr bwMode="auto">
          <a:xfrm>
            <a:off x="0" y="457200"/>
            <a:ext cx="0" cy="0"/>
          </a:xfrm>
          <a:prstGeom prst="rect">
            <a:avLst/>
          </a:prstGeom>
          <a:solidFill>
            <a:schemeClr val="accent1"/>
          </a:solidFill>
          <a:ln w="9525">
            <a:solidFill>
              <a:schemeClr val="tx1"/>
            </a:solidFill>
            <a:miter lim="800000"/>
            <a:headEnd/>
            <a:tailEnd/>
          </a:ln>
          <a:effectLst/>
        </p:spPr>
        <p:txBody>
          <a:bodyPr vert="horz" wrap="square" lIns="91440" tIns="45720" rIns="91440" bIns="45720" numCol="1" anchor="t" anchorCtr="0" compatLnSpc="1">
            <a:prstTxWarp prst="textNoShape">
              <a:avLst/>
            </a:prstTxWarp>
          </a:bodyPr>
          <a:lstStyle/>
          <a:p>
            <a:endParaRPr lang="ru-RU"/>
          </a:p>
        </p:txBody>
      </p:sp>
      <p:sp>
        <p:nvSpPr>
          <p:cNvPr id="6150" name="Rectangle 6"/>
          <p:cNvSpPr>
            <a:spLocks noChangeArrowheads="1"/>
          </p:cNvSpPr>
          <p:nvPr/>
        </p:nvSpPr>
        <p:spPr bwMode="auto">
          <a:xfrm>
            <a:off x="0" y="3643314"/>
            <a:ext cx="9144000" cy="2677656"/>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Резьбовые патроны представляют собой корпус, выполненный из керамики или пластмассы, в котором имеются вкладыш и резьбовая гильза. На вкладыше есть боковые и центральные контакты. Данные устройства бывают нескольких типов: подвесные, потолочные и стеновые.</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ChangeArrowheads="1"/>
          </p:cNvSpPr>
          <p:nvPr/>
        </p:nvSpPr>
        <p:spPr bwMode="auto">
          <a:xfrm>
            <a:off x="0" y="3071810"/>
            <a:ext cx="9144000" cy="3539430"/>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rgbClr val="000000"/>
                </a:solidFill>
                <a:effectLst/>
                <a:latin typeface="Arial Unicode MS" pitchFamily="34" charset="-128"/>
                <a:ea typeface="Arial Unicode MS" pitchFamily="34" charset="-128"/>
                <a:cs typeface="Arial Unicode MS" pitchFamily="34" charset="-128"/>
              </a:rPr>
              <a:t>Для использования в быту изготавливаются патроны Р-14, имеющие диаметр резьбы, равный 14 мм, для ламп мощностью до 40 Вт, а также патроны Р-27 (резьба 27 мм) для ламп, имеющих мощность от 150 до 300 Вт. В зависимости от категории помещения патроны бывают с пластмассовым и керамическим корпусом. На рис. 5.2 показано устройство патрона Р-27.</a:t>
            </a:r>
            <a:r>
              <a:rPr kumimoji="0" lang="ru-RU" sz="2800" b="0" i="0" u="none" strike="noStrike" cap="none" normalizeH="0" baseline="0" dirty="0" smtClean="0">
                <a:ln>
                  <a:noFill/>
                </a:ln>
                <a:solidFill>
                  <a:schemeClr val="tx1"/>
                </a:solidFill>
                <a:effectLst/>
                <a:latin typeface="Arial" pitchFamily="34" charset="0"/>
                <a:cs typeface="Arial" pitchFamily="34" charset="0"/>
              </a:rPr>
              <a:t> </a:t>
            </a:r>
          </a:p>
        </p:txBody>
      </p:sp>
      <p:pic>
        <p:nvPicPr>
          <p:cNvPr id="5122" name="Picture 2" descr="image22"/>
          <p:cNvPicPr>
            <a:picLocks noChangeAspect="1" noChangeArrowheads="1"/>
          </p:cNvPicPr>
          <p:nvPr/>
        </p:nvPicPr>
        <p:blipFill>
          <a:blip r:embed="rId2"/>
          <a:srcRect/>
          <a:stretch>
            <a:fillRect/>
          </a:stretch>
        </p:blipFill>
        <p:spPr bwMode="auto">
          <a:xfrm>
            <a:off x="0" y="0"/>
            <a:ext cx="6215074" cy="2027923"/>
          </a:xfrm>
          <a:prstGeom prst="rect">
            <a:avLst/>
          </a:prstGeom>
          <a:noFill/>
          <a:ln w="9525">
            <a:noFill/>
            <a:miter lim="800000"/>
            <a:headEnd/>
            <a:tailEnd/>
          </a:ln>
        </p:spPr>
      </p:pic>
      <p:sp>
        <p:nvSpPr>
          <p:cNvPr id="6" name="Прямоугольник 5"/>
          <p:cNvSpPr/>
          <p:nvPr/>
        </p:nvSpPr>
        <p:spPr>
          <a:xfrm>
            <a:off x="0" y="2357430"/>
            <a:ext cx="8215338" cy="523220"/>
          </a:xfrm>
          <a:prstGeom prst="rect">
            <a:avLst/>
          </a:prstGeom>
        </p:spPr>
        <p:txBody>
          <a:bodyPr wrap="square">
            <a:spAutoFit/>
          </a:bodyPr>
          <a:lstStyle/>
          <a:p>
            <a:r>
              <a:rPr lang="ru-RU" sz="2800" dirty="0"/>
              <a:t>Рис. 5.1. </a:t>
            </a:r>
            <a:r>
              <a:rPr lang="ru-RU" sz="2800" dirty="0" err="1"/>
              <a:t>Электроустановочные</a:t>
            </a:r>
            <a:r>
              <a:rPr lang="ru-RU" sz="2800" dirty="0"/>
              <a:t> изделия — патроны</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1" descr="image25"/>
          <p:cNvPicPr>
            <a:picLocks noChangeAspect="1" noChangeArrowheads="1"/>
          </p:cNvPicPr>
          <p:nvPr/>
        </p:nvPicPr>
        <p:blipFill>
          <a:blip r:embed="rId2"/>
          <a:srcRect/>
          <a:stretch>
            <a:fillRect/>
          </a:stretch>
        </p:blipFill>
        <p:spPr bwMode="auto">
          <a:xfrm>
            <a:off x="1643042" y="0"/>
            <a:ext cx="6429420" cy="4642702"/>
          </a:xfrm>
          <a:prstGeom prst="rect">
            <a:avLst/>
          </a:prstGeom>
          <a:noFill/>
        </p:spPr>
      </p:pic>
      <p:sp>
        <p:nvSpPr>
          <p:cNvPr id="5" name="Прямоугольник 4"/>
          <p:cNvSpPr/>
          <p:nvPr/>
        </p:nvSpPr>
        <p:spPr>
          <a:xfrm>
            <a:off x="0" y="4549676"/>
            <a:ext cx="9144000" cy="2308324"/>
          </a:xfrm>
          <a:prstGeom prst="rect">
            <a:avLst/>
          </a:prstGeom>
        </p:spPr>
        <p:txBody>
          <a:bodyPr wrap="square">
            <a:spAutoFit/>
          </a:bodyPr>
          <a:lstStyle/>
          <a:p>
            <a:r>
              <a:rPr lang="ru-RU" sz="2400" dirty="0"/>
              <a:t>Рис. 5.2. Устройство резьбового патрона марки Р-27:а — внешний вид патрона 1, 2 — свинчивающиеся части; 3 — вкладыш; 4, 5 — контакты; 6 — центральный контакт; 7 — гильза цоколя лампы; б — вид вкладыша со стороны контактов 8, 9 — винты; в — вид вкладыша со стороны винтов 10 и 11; вкладыш — 12; пластины —13, 14; г — детали разобранного вкладыша</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1714480" y="571480"/>
            <a:ext cx="6643702" cy="1231106"/>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57200" marR="0" lvl="1" indent="0" algn="l" defTabSz="914400" rtl="0" eaLnBrk="1" fontAlgn="base" latinLnBrk="0" hangingPunct="1">
              <a:lnSpc>
                <a:spcPct val="100000"/>
              </a:lnSpc>
              <a:spcBef>
                <a:spcPct val="0"/>
              </a:spcBef>
              <a:spcAft>
                <a:spcPct val="0"/>
              </a:spcAft>
              <a:buClr>
                <a:srgbClr val="000000"/>
              </a:buClr>
              <a:buSzPct val="100000"/>
              <a:buFontTx/>
              <a:buAutoNum type="arabicPeriod"/>
              <a:tabLst>
                <a:tab pos="828675" algn="l"/>
              </a:tabLst>
            </a:pPr>
            <a:r>
              <a:rPr kumimoji="0" lang="ru-RU" sz="280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Э</a:t>
            </a:r>
            <a:r>
              <a:rPr kumimoji="0" lang="ru-RU" sz="2800" i="0" u="none" strike="noStrike" cap="none" normalizeH="0" baseline="0" dirty="0" err="1" smtClean="0" bmk="">
                <a:ln>
                  <a:noFill/>
                </a:ln>
                <a:solidFill>
                  <a:schemeClr val="tx1"/>
                </a:solidFill>
                <a:effectLst/>
                <a:latin typeface="Arial" pitchFamily="34" charset="0"/>
                <a:ea typeface="Times New Roman" pitchFamily="18" charset="0"/>
                <a:cs typeface="Arial" pitchFamily="34" charset="0"/>
              </a:rPr>
              <a:t>лектроустановочные</a:t>
            </a:r>
            <a:r>
              <a:rPr kumimoji="0" lang="ru-RU" sz="2800" i="0" u="none" strike="noStrike" cap="none" normalizeH="0" baseline="0" dirty="0" smtClean="0" bmk="">
                <a:ln>
                  <a:noFill/>
                </a:ln>
                <a:solidFill>
                  <a:schemeClr val="tx1"/>
                </a:solidFill>
                <a:effectLst/>
                <a:latin typeface="Arial" pitchFamily="34" charset="0"/>
                <a:ea typeface="Times New Roman" pitchFamily="18" charset="0"/>
                <a:cs typeface="Arial" pitchFamily="34" charset="0"/>
              </a:rPr>
              <a:t> изделия — розетки силовые</a:t>
            </a:r>
            <a:endParaRPr kumimoji="0" lang="ru-RU" sz="280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828675" algn="l"/>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073" name="Picture 1" descr="image23"/>
          <p:cNvPicPr>
            <a:picLocks noChangeAspect="1" noChangeArrowheads="1"/>
          </p:cNvPicPr>
          <p:nvPr/>
        </p:nvPicPr>
        <p:blipFill>
          <a:blip r:embed="rId2"/>
          <a:srcRect/>
          <a:stretch>
            <a:fillRect/>
          </a:stretch>
        </p:blipFill>
        <p:spPr bwMode="auto">
          <a:xfrm>
            <a:off x="66675" y="457200"/>
            <a:ext cx="1543050" cy="1165225"/>
          </a:xfrm>
          <a:prstGeom prst="rect">
            <a:avLst/>
          </a:prstGeom>
          <a:noFill/>
        </p:spPr>
      </p:pic>
      <p:sp>
        <p:nvSpPr>
          <p:cNvPr id="3075" name="Rectangle 3"/>
          <p:cNvSpPr>
            <a:spLocks noChangeArrowheads="1"/>
          </p:cNvSpPr>
          <p:nvPr/>
        </p:nvSpPr>
        <p:spPr bwMode="auto">
          <a:xfrm>
            <a:off x="0" y="1595021"/>
            <a:ext cx="9144000" cy="5262979"/>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Применяются при подключении электроприборов. Стандартные образцы рассчитаны на 16 А (для сетей переменного тока) и 10 А (для сетей постоянного тока). Изготовленная в соответствии с </a:t>
            </a:r>
            <a:r>
              <a:rPr kumimoji="0" lang="ru-RU" sz="28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евростандартом</a:t>
            </a: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розетка оснащается заземляющим контактом, что снижает риск поражения током. Однако проводка только в новостройках имеет фазный проводник («фазу»),</a:t>
            </a: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hlinkClick r:id="rId3"/>
              </a:rPr>
              <a:t> нулевой проводник </a:t>
            </a: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(«рабочий ноль» либо «</a:t>
            </a:r>
            <a:r>
              <a:rPr kumimoji="0" lang="ru-RU" sz="28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нейтраль</a:t>
            </a: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и защитный (заземленный) проводник. В старых домах защитный провод не предусматривался, поэтому розетки с «заземлением» не актуальны.</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428604"/>
            <a:ext cx="9144000" cy="5262979"/>
          </a:xfrm>
          <a:prstGeom prst="rect">
            <a:avLst/>
          </a:prstGeom>
        </p:spPr>
        <p:txBody>
          <a:bodyPr wrap="square">
            <a:spAutoFit/>
          </a:bodyPr>
          <a:lstStyle/>
          <a:p>
            <a:r>
              <a:rPr lang="ru-RU" sz="2800" dirty="0"/>
              <a:t>Выпускаются серии розеток для детских, которые имеют защитные шторки (открываются при соединении защитных контактов вилки и розетки, а также при вхождении обоих штырей в отверстия). Поэтому вставить в розетку гвоздь либо палец невозможно. Выделяют шторки поворачивающиеся (по аналогии с лопастями пропеллера) и поднимающиеся (используется пружинный механизм).</a:t>
            </a:r>
          </a:p>
          <a:p>
            <a:r>
              <a:rPr lang="ru-RU" sz="2800" dirty="0"/>
              <a:t>Изготавливаются модели с выталкивателем вилки, для извлечения которой требуется нажать на клавишу (экономия усилий, исключается «шатание» розетки в стене).</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Прямоугольник 8"/>
          <p:cNvSpPr/>
          <p:nvPr/>
        </p:nvSpPr>
        <p:spPr>
          <a:xfrm>
            <a:off x="0" y="428604"/>
            <a:ext cx="9144000" cy="3108543"/>
          </a:xfrm>
          <a:prstGeom prst="rect">
            <a:avLst/>
          </a:prstGeom>
        </p:spPr>
        <p:txBody>
          <a:bodyPr wrap="square">
            <a:spAutoFit/>
          </a:bodyPr>
          <a:lstStyle/>
          <a:p>
            <a:r>
              <a:rPr lang="ru-RU" sz="2800" dirty="0" smtClean="0"/>
              <a:t>	Отечественные </a:t>
            </a:r>
            <a:r>
              <a:rPr lang="ru-RU" sz="2800" dirty="0"/>
              <a:t>и европейские розетки отличаются диаметром штырей: 3,5 и 4,5-5 мм соответственно. Иногда требуются розетки под вилку со штырями- пластинами (американский стандарт</a:t>
            </a:r>
            <a:r>
              <a:rPr lang="ru-RU" sz="2800" dirty="0" smtClean="0"/>
              <a:t>).</a:t>
            </a:r>
            <a:r>
              <a:rPr lang="ru-RU" sz="2800" dirty="0"/>
              <a:t> </a:t>
            </a:r>
            <a:endParaRPr lang="ru-RU" sz="2800" dirty="0" smtClean="0"/>
          </a:p>
          <a:p>
            <a:r>
              <a:rPr lang="ru-RU" sz="2800" dirty="0"/>
              <a:t>	</a:t>
            </a:r>
            <a:r>
              <a:rPr lang="ru-RU" sz="2800" dirty="0" smtClean="0"/>
              <a:t>В </a:t>
            </a:r>
            <a:r>
              <a:rPr lang="ru-RU" sz="2800" dirty="0"/>
              <a:t>настоящее время разработаны универсальные образцы: пригодны под европейский и американский стандарт</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8358214" cy="523220"/>
          </a:xfrm>
          <a:prstGeom prst="rect">
            <a:avLst/>
          </a:prstGeom>
        </p:spPr>
        <p:txBody>
          <a:bodyPr wrap="square">
            <a:spAutoFit/>
          </a:bodyPr>
          <a:lstStyle/>
          <a:p>
            <a:pPr lvl="1"/>
            <a:r>
              <a:rPr lang="ru-RU" sz="2800" dirty="0" smtClean="0">
                <a:latin typeface="Arial" pitchFamily="34" charset="0"/>
                <a:cs typeface="Arial" pitchFamily="34" charset="0"/>
              </a:rPr>
              <a:t>Электр. </a:t>
            </a:r>
            <a:r>
              <a:rPr lang="ru-RU" sz="2800" dirty="0">
                <a:latin typeface="Arial" pitchFamily="34" charset="0"/>
                <a:cs typeface="Arial" pitchFamily="34" charset="0"/>
              </a:rPr>
              <a:t>изделия — розетки сигнальные</a:t>
            </a:r>
          </a:p>
        </p:txBody>
      </p:sp>
      <p:sp>
        <p:nvSpPr>
          <p:cNvPr id="5" name="Прямоугольник 4"/>
          <p:cNvSpPr/>
          <p:nvPr/>
        </p:nvSpPr>
        <p:spPr>
          <a:xfrm>
            <a:off x="0" y="733246"/>
            <a:ext cx="9144000" cy="6124754"/>
          </a:xfrm>
          <a:prstGeom prst="rect">
            <a:avLst/>
          </a:prstGeom>
        </p:spPr>
        <p:txBody>
          <a:bodyPr wrap="square">
            <a:spAutoFit/>
          </a:bodyPr>
          <a:lstStyle/>
          <a:p>
            <a:r>
              <a:rPr lang="ru-RU" sz="2800" dirty="0"/>
              <a:t>Используются для организации передачи данных. Так, телевизионные розетки в соответствии с европейским стандартом оснащаются двумя выходами, которые обеспечивают одновременное подключение к центральной антенне радиоприемника (в </a:t>
            </a:r>
            <a:r>
              <a:rPr lang="en-US" sz="2800" dirty="0"/>
              <a:t>FM</a:t>
            </a:r>
            <a:r>
              <a:rPr lang="ru-RU" sz="2800" dirty="0"/>
              <a:t>-диапазоне) и телевизора. Существуют образцы розеток, у которых в корпусе присутствует радио-, ТВ- и спутниковая антенны.</a:t>
            </a:r>
          </a:p>
          <a:p>
            <a:r>
              <a:rPr lang="ru-RU" sz="2800" dirty="0"/>
              <a:t>В розетке для телефона, как правило, предусматриваются два выхода: оба для телефона либо один для телефона, а второй - для компьютерного сетевого кабеля. Качество передачи сигнала определяется исходя из особых стандартов. В настоящее время распространенными являются стандарты «5» и «5Е». Популярность приобретает и стандарт «6».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2214546" y="285728"/>
            <a:ext cx="6500826" cy="954107"/>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457200" marR="0" lvl="1" indent="0" algn="just" defTabSz="914400" rtl="0" eaLnBrk="1" fontAlgn="base" latinLnBrk="0" hangingPunct="1">
              <a:lnSpc>
                <a:spcPct val="100000"/>
              </a:lnSpc>
              <a:spcBef>
                <a:spcPct val="0"/>
              </a:spcBef>
              <a:spcAft>
                <a:spcPct val="0"/>
              </a:spcAft>
              <a:buClr>
                <a:srgbClr val="000000"/>
              </a:buClr>
              <a:buSzPct val="100000"/>
              <a:buFontTx/>
              <a:buAutoNum type="arabicPeriod"/>
              <a:tabLst>
                <a:tab pos="854075" algn="l"/>
              </a:tabLst>
            </a:pPr>
            <a:r>
              <a:rPr kumimoji="0" lang="ru-RU" sz="28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Э</a:t>
            </a:r>
            <a:r>
              <a:rPr kumimoji="0" lang="ru-RU" sz="2800" b="0" i="0" u="none" strike="noStrike" cap="none" normalizeH="0" baseline="0" dirty="0" err="1" smtClean="0" bmk="">
                <a:ln>
                  <a:noFill/>
                </a:ln>
                <a:solidFill>
                  <a:schemeClr val="tx1"/>
                </a:solidFill>
                <a:effectLst/>
                <a:latin typeface="Arial" pitchFamily="34" charset="0"/>
                <a:ea typeface="Times New Roman" pitchFamily="18" charset="0"/>
                <a:cs typeface="Arial" pitchFamily="34" charset="0"/>
              </a:rPr>
              <a:t>лектроустановочные</a:t>
            </a:r>
            <a:r>
              <a:rPr kumimoji="0" lang="ru-RU" sz="2800" b="0" i="0" u="none" strike="noStrike" cap="none" normalizeH="0" baseline="0" dirty="0" smtClean="0" bmk="">
                <a:ln>
                  <a:noFill/>
                </a:ln>
                <a:solidFill>
                  <a:schemeClr val="tx1"/>
                </a:solidFill>
                <a:effectLst/>
                <a:latin typeface="Arial" pitchFamily="34" charset="0"/>
                <a:ea typeface="Times New Roman" pitchFamily="18" charset="0"/>
                <a:cs typeface="Arial" pitchFamily="34" charset="0"/>
              </a:rPr>
              <a:t> изделия — выключатели</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3313" name="Picture 1" descr="image26"/>
          <p:cNvPicPr>
            <a:picLocks noChangeAspect="1" noChangeArrowheads="1"/>
          </p:cNvPicPr>
          <p:nvPr/>
        </p:nvPicPr>
        <p:blipFill>
          <a:blip r:embed="rId2"/>
          <a:srcRect/>
          <a:stretch>
            <a:fillRect/>
          </a:stretch>
        </p:blipFill>
        <p:spPr bwMode="auto">
          <a:xfrm>
            <a:off x="-1" y="0"/>
            <a:ext cx="1974079" cy="1928802"/>
          </a:xfrm>
          <a:prstGeom prst="rect">
            <a:avLst/>
          </a:prstGeom>
          <a:noFill/>
        </p:spPr>
      </p:pic>
      <p:sp>
        <p:nvSpPr>
          <p:cNvPr id="13315" name="Rectangle 3"/>
          <p:cNvSpPr>
            <a:spLocks noChangeArrowheads="1"/>
          </p:cNvSpPr>
          <p:nvPr/>
        </p:nvSpPr>
        <p:spPr bwMode="auto">
          <a:xfrm>
            <a:off x="0" y="2357430"/>
            <a:ext cx="9144000" cy="41549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200" b="0" i="0" u="none" strike="noStrike" cap="none" normalizeH="0" baseline="0" dirty="0" smtClean="0">
              <a:ln>
                <a:noFill/>
              </a:ln>
              <a:solidFill>
                <a:srgbClr val="000000"/>
              </a:solidFill>
              <a:effectLst/>
              <a:latin typeface="Arial Unicode MS" pitchFamily="34" charset="-128"/>
              <a:ea typeface="Arial Unicode MS" pitchFamily="34" charset="-128"/>
              <a:cs typeface="Arial Unicode MS" pitchFamily="34"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800" b="0" i="0" u="none" strike="noStrike" cap="none" normalizeH="0" baseline="0" dirty="0" smtClean="0">
                <a:ln>
                  <a:noFill/>
                </a:ln>
                <a:solidFill>
                  <a:srgbClr val="000000"/>
                </a:solidFill>
                <a:effectLst/>
                <a:latin typeface="Arial" pitchFamily="34" charset="0"/>
                <a:ea typeface="Arial Unicode MS" pitchFamily="34" charset="-128"/>
                <a:cs typeface="Arial" pitchFamily="34" charset="0"/>
              </a:rPr>
              <a:t>Различаются по типу используемого коммутирующего устройства. Самый распространенный - клавишный механизм (работает по «принципу качелей»). Одно нажатие замыкает электрическую цепь, а второе - ее размыкает. У отдельных моделей клавиши после нажатия возвращаются в начальное положение. Пользуются спросом двух- и одноклавишные механизмы, однако используются трех- и четырехклавишные образцы.</a:t>
            </a:r>
            <a:r>
              <a:rPr kumimoji="0" lang="ru-RU" sz="2800" b="0" i="0" u="none" strike="noStrike" cap="none" normalizeH="0" baseline="0" dirty="0" smtClean="0">
                <a:ln>
                  <a:noFill/>
                </a:ln>
                <a:solidFill>
                  <a:schemeClr val="tx1"/>
                </a:solidFill>
                <a:effectLst/>
                <a:latin typeface="Arial" pitchFamily="34" charset="0"/>
                <a:cs typeface="Arial" pitchFamily="34" charset="0"/>
              </a:rPr>
              <a:t> </a:t>
            </a: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TotalTime>
  <Words>1212</Words>
  <Application>Microsoft Office PowerPoint</Application>
  <PresentationFormat>Экран (4:3)</PresentationFormat>
  <Paragraphs>47</Paragraphs>
  <Slides>17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AsusPc</dc:creator>
  <cp:lastModifiedBy>AsusPc</cp:lastModifiedBy>
  <cp:revision>3</cp:revision>
  <dcterms:created xsi:type="dcterms:W3CDTF">2021-11-15T22:24:13Z</dcterms:created>
  <dcterms:modified xsi:type="dcterms:W3CDTF">2021-11-23T20:44:00Z</dcterms:modified>
</cp:coreProperties>
</file>